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nl-NL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9" y="1909590"/>
            <a:ext cx="6096003" cy="1594622"/>
          </a:xfrm>
        </p:spPr>
        <p:txBody>
          <a:bodyPr lIns="360000" tIns="0" rIns="360000" bIns="360000" anchor="t" anchorCtr="0">
            <a:spAutoFit/>
          </a:bodyPr>
          <a:lstStyle>
            <a:lvl1pPr algn="l">
              <a:lnSpc>
                <a:spcPts val="4800"/>
              </a:lnSpc>
              <a:spcBef>
                <a:spcPts val="0"/>
              </a:spcBef>
              <a:defRPr sz="4320" b="0">
                <a:solidFill>
                  <a:srgbClr val="004879"/>
                </a:solidFill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5997" y="3576916"/>
            <a:ext cx="6096003" cy="1562128"/>
          </a:xfrm>
        </p:spPr>
        <p:txBody>
          <a:bodyPr lIns="360000" tIns="46800" rIns="360000" anchor="t">
            <a:normAutofit/>
          </a:bodyPr>
          <a:lstStyle>
            <a:lvl1pPr marL="0" indent="0" algn="l">
              <a:buNone/>
              <a:defRPr sz="2400" cap="none">
                <a:solidFill>
                  <a:srgbClr val="F37322"/>
                </a:solidFill>
                <a:latin typeface="+mn-lt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69823B3-5FBB-EF4F-BA4D-4C5BC12F2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208" y="1964266"/>
            <a:ext cx="4075585" cy="72010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0043E93-D38C-41F6-B923-F28D3397F7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27" r="20235"/>
          <a:stretch/>
        </p:blipFill>
        <p:spPr>
          <a:xfrm>
            <a:off x="3" y="0"/>
            <a:ext cx="60959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0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3F6E42-4279-4891-A033-33387A676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4E0D64-EADC-4654-BA60-25F07DFB3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671456-00EC-408E-91F8-A21F907EE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FF19-3A27-4234-90D1-9D9A42018023}" type="datetimeFigureOut">
              <a:rPr lang="nl-NL" smtClean="0"/>
              <a:t>25-3-2022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247C34-92B9-4840-8CCD-68591D5D9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417944-AAC2-4E9E-ABF2-DF5E71D23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649D-F98C-40CF-BA98-DE137FB4C5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524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B64635-E26E-4D02-A80D-270F78E16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4CD2F07-CCDA-4573-B3E0-526595F9A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55DD7D-EFAF-476D-8BB1-5B1D8E0AF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FF19-3A27-4234-90D1-9D9A42018023}" type="datetimeFigureOut">
              <a:rPr lang="nl-NL" smtClean="0"/>
              <a:t>25-3-2022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3370B3-937C-45B9-83BD-C0EDC9B03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309861-7BF1-4E1B-A2A4-3EEF532D3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649D-F98C-40CF-BA98-DE137FB4C5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1744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0386D6-D0E2-4240-9DD1-C8B0CA553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4A06AF-2AFE-4D6F-81EA-5E74D754F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BBD4295-5233-43F8-98B5-73007D563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2C8A8AE-0BCE-42BF-A7AB-9D63F4B06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FF19-3A27-4234-90D1-9D9A42018023}" type="datetimeFigureOut">
              <a:rPr lang="nl-NL" smtClean="0"/>
              <a:t>25-3-2022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F24139A-3A70-448F-AB49-4E07E1C8F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F109093-6285-4D3F-AF5C-A080AECC7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649D-F98C-40CF-BA98-DE137FB4C5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1291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CE6515-1108-47D5-BEB5-DA06672B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664DCB-F3AA-4538-91A9-B488AB333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418E5A3-884A-4B1A-BBE3-BAE837903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B886EE3-A635-438C-9634-B71EAE755A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7F6654B-45B2-45E8-A6CC-0870B2F506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4C74374-6E85-44B1-8708-61E9E5243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FF19-3A27-4234-90D1-9D9A42018023}" type="datetimeFigureOut">
              <a:rPr lang="nl-NL" smtClean="0"/>
              <a:t>25-3-2022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8C536BC-BA20-45B6-ACA6-A5F7270D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7D2364A-0D2E-4723-80F0-EAEAB2359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649D-F98C-40CF-BA98-DE137FB4C5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0366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C4AE48-A8AB-4A96-9D04-0B76FFAAE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BBE3093-5E1E-469E-96B3-B8ED3453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FF19-3A27-4234-90D1-9D9A42018023}" type="datetimeFigureOut">
              <a:rPr lang="nl-NL" smtClean="0"/>
              <a:t>25-3-2022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5C73FB4-C225-44F3-B4BE-D92DBABC0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4617E86-C56A-443F-B355-E0F147149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649D-F98C-40CF-BA98-DE137FB4C5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6960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5942FC7-8C2F-4C5D-A110-CD303446B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FF19-3A27-4234-90D1-9D9A42018023}" type="datetimeFigureOut">
              <a:rPr lang="nl-NL" smtClean="0"/>
              <a:t>25-3-2022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652503F-6170-41BF-9E2E-F91C57BAE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6B3E3BB-96F7-43C7-818E-59CDC1B41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649D-F98C-40CF-BA98-DE137FB4C5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3777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0A0C01-69B3-45BA-86A2-B98194877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ABAB4E-5E84-4CBE-AC37-CDF185C6F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DD61EC7-C323-4144-8C9A-A77A9F082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2824BC7-7969-49C0-98D0-E15A979A8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FF19-3A27-4234-90D1-9D9A42018023}" type="datetimeFigureOut">
              <a:rPr lang="nl-NL" smtClean="0"/>
              <a:t>25-3-2022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6BEBF64-1048-4472-A873-CE9AD5098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3C34E44-0DA3-441A-B3CF-7364ADCA6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649D-F98C-40CF-BA98-DE137FB4C5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059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53C561-B3F7-4D98-91F3-763D9C800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526B609-9319-4F94-8B05-BA772BA938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D755A7A-8B36-4D30-B8B0-F5946A3BF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CBE469C-D643-441C-9100-1991FA9BF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FF19-3A27-4234-90D1-9D9A42018023}" type="datetimeFigureOut">
              <a:rPr lang="nl-NL" smtClean="0"/>
              <a:t>25-3-2022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2546C92-3304-43EC-A783-0AE2C6A3E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E8FA80F-1FE1-460C-B405-3900870F9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649D-F98C-40CF-BA98-DE137FB4C5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9363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2D8471-D189-4068-86FC-42BB957D0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EC3DB01-AB9C-498F-BDFD-2D932A958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FB77AB-C6C6-430B-A334-2116E34CE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FF19-3A27-4234-90D1-9D9A42018023}" type="datetimeFigureOut">
              <a:rPr lang="nl-NL" smtClean="0"/>
              <a:t>25-3-2022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173E94-60FB-43AD-8EEE-304E86B12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3B84E-685F-4F82-BD89-12A1F083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649D-F98C-40CF-BA98-DE137FB4C5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1218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C371ABE-4384-44E2-BF11-79FAA83371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9589F16-6CCD-4D9D-947B-6B460F1C7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2D1DA2-48DB-40D5-ADF9-EA2E2B65A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FF19-3A27-4234-90D1-9D9A42018023}" type="datetimeFigureOut">
              <a:rPr lang="nl-NL" smtClean="0"/>
              <a:t>25-3-2022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1C16A5-DC00-4937-AE1D-FE3B970F0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52B553-1538-4ABA-9744-49CB7EBDE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649D-F98C-40CF-BA98-DE137FB4C5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75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1" y="1944000"/>
            <a:ext cx="10751999" cy="4104000"/>
          </a:xfrm>
          <a:solidFill>
            <a:schemeClr val="bg1"/>
          </a:solidFill>
        </p:spPr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94B03CC-B587-8340-BDC7-6E834D87F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2" y="648000"/>
            <a:ext cx="10751999" cy="1296000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180000" tIns="216000" rIns="180000" bIns="0" rtlCol="0" anchor="t" anchorCtr="0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73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29172E7-AC2F-964C-BF26-478A7B642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2" y="648000"/>
            <a:ext cx="10751999" cy="1296000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180000" tIns="216000" rIns="180000" bIns="0" rtlCol="0" anchor="t" anchorCtr="0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67DDD9A-A25B-F040-8E24-82EBCFD5F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2118775"/>
            <a:ext cx="10751999" cy="3929226"/>
          </a:xfrm>
          <a:noFill/>
        </p:spPr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7462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D852BE8-DCDB-2646-9301-B955AC7FF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2" y="648000"/>
            <a:ext cx="10751999" cy="1296000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180000" tIns="216000" rIns="180000" bIns="0" rtlCol="0" anchor="t" anchorCtr="0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43246DA-D97A-8E4D-B91D-E34639E88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1" y="1944000"/>
            <a:ext cx="5375999" cy="4104000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D5DFC2E1-22C3-6D4A-870D-468D26A040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5999" y="1943999"/>
            <a:ext cx="5376000" cy="4104001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935599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118775"/>
            <a:ext cx="5280000" cy="3929225"/>
          </a:xfrm>
          <a:noFill/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999" y="2118775"/>
            <a:ext cx="5280000" cy="3929226"/>
          </a:xfrm>
          <a:noFill/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FC0821E-CBB8-994D-80DA-FC6A46FB6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2" y="648000"/>
            <a:ext cx="10751999" cy="1296000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180000" tIns="216000" rIns="180000" bIns="0" rtlCol="0" anchor="t" anchorCtr="0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5417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7B1EFDD-7AC3-AC41-A487-651F91734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2" y="648000"/>
            <a:ext cx="10751999" cy="1296000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180000" tIns="216000" rIns="180000" bIns="0" rtlCol="0" anchor="t" anchorCtr="0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14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49601" y="648000"/>
            <a:ext cx="4622399" cy="5400000"/>
          </a:xfrm>
          <a:prstGeom prst="rect">
            <a:avLst/>
          </a:prstGeom>
          <a:ln w="50800" cap="sq" cmpd="dbl">
            <a:noFill/>
            <a:miter lim="800000"/>
          </a:ln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1944000"/>
            <a:ext cx="6129600" cy="4104000"/>
          </a:xfrm>
        </p:spPr>
        <p:txBody>
          <a:bodyPr anchor="t">
            <a:normAutofit/>
          </a:bodyPr>
          <a:lstStyle>
            <a:lvl1pPr marL="0" indent="0">
              <a:buNone/>
              <a:defRPr sz="162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A1F783E-15A7-9543-A684-991402D92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2" y="648000"/>
            <a:ext cx="6130452" cy="1296000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180000" tIns="216000" rIns="180000" bIns="0" rtlCol="0" anchor="t" anchorCtr="0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05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99" y="5562000"/>
            <a:ext cx="10751999" cy="486000"/>
          </a:xfrm>
        </p:spPr>
        <p:txBody>
          <a:bodyPr anchor="b">
            <a:normAutofit/>
          </a:bodyPr>
          <a:lstStyle>
            <a:lvl1pPr algn="l">
              <a:defRPr sz="1680" b="0" i="1">
                <a:solidFill>
                  <a:srgbClr val="21252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20001" y="648000"/>
            <a:ext cx="10751999" cy="4914000"/>
          </a:xfrm>
          <a:prstGeom prst="rect">
            <a:avLst/>
          </a:prstGeom>
          <a:ln w="50800" cap="sq" cmpd="dbl">
            <a:noFill/>
            <a:miter lim="800000"/>
          </a:ln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166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9C8ED7-3EC8-44B7-84B2-09B37FA4D0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89A5053-65E4-4C8E-9890-03AB63D71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F0EAFA-23DB-49A4-8D3A-7A3DDD763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FF19-3A27-4234-90D1-9D9A42018023}" type="datetimeFigureOut">
              <a:rPr lang="nl-NL" smtClean="0"/>
              <a:t>25-3-2022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8E3B190-9D36-4824-822D-8D17648F2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8080CC-1B63-4498-A4BF-3DC9EA286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649D-F98C-40CF-BA98-DE137FB4C5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133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2" y="1944000"/>
            <a:ext cx="10751999" cy="4104000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46800" rIns="180000" bIns="45720" rtlCol="0" anchor="t" anchorCtr="0">
            <a:normAutofit/>
          </a:bodyPr>
          <a:lstStyle/>
          <a:p>
            <a:pPr lvl="0"/>
            <a:r>
              <a:rPr lang="nl-NL" dirty="0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2267" y="6202196"/>
            <a:ext cx="899973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F1A0A0D-0C67-EA42-9653-336409C4C68E}"/>
              </a:ext>
            </a:extLst>
          </p:cNvPr>
          <p:cNvSpPr/>
          <p:nvPr/>
        </p:nvSpPr>
        <p:spPr>
          <a:xfrm>
            <a:off x="0" y="0"/>
            <a:ext cx="12192000" cy="1296000"/>
          </a:xfrm>
          <a:prstGeom prst="rect">
            <a:avLst/>
          </a:prstGeom>
          <a:solidFill>
            <a:srgbClr val="A1B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6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2" y="648000"/>
            <a:ext cx="10751999" cy="1296000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180000" tIns="216000" rIns="180000" bIns="0" rtlCol="0" anchor="t" anchorCtr="0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23D70C6-0B1E-414D-8614-7B628D4624E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95753" y="6202197"/>
            <a:ext cx="1144783" cy="43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4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411480" rtl="0" eaLnBrk="1" latinLnBrk="0" hangingPunct="1">
        <a:spcBef>
          <a:spcPct val="0"/>
        </a:spcBef>
        <a:buNone/>
        <a:defRPr sz="3240" b="0" kern="1200" cap="none" spc="0">
          <a:ln>
            <a:noFill/>
          </a:ln>
          <a:solidFill>
            <a:srgbClr val="004879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6" indent="-257176" algn="l" defTabSz="411480" rtl="0" eaLnBrk="1" latinLnBrk="0" hangingPunct="1">
        <a:spcBef>
          <a:spcPts val="0"/>
        </a:spcBef>
        <a:spcAft>
          <a:spcPts val="900"/>
        </a:spcAft>
        <a:buClr>
          <a:srgbClr val="F37322"/>
        </a:buClr>
        <a:buSzPct val="100000"/>
        <a:buFont typeface="Courier New" panose="02070309020205020404" pitchFamily="49" charset="0"/>
        <a:buChar char="o"/>
        <a:defRPr sz="1920" b="0" i="0" kern="1200" cap="none">
          <a:solidFill>
            <a:srgbClr val="004879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68656" indent="-257176" algn="l" defTabSz="411480" rtl="0" eaLnBrk="1" latinLnBrk="0" hangingPunct="1">
        <a:spcBef>
          <a:spcPts val="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144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080136" indent="-257176" algn="l" defTabSz="411480" rtl="0" eaLnBrk="1" latinLnBrk="0" hangingPunct="1">
        <a:spcBef>
          <a:spcPts val="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126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88746" indent="-154306" algn="l" defTabSz="411480" rtl="0" eaLnBrk="1" latinLnBrk="0" hangingPunct="1">
        <a:spcBef>
          <a:spcPts val="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10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00226" indent="-154306" algn="l" defTabSz="411480" rtl="0" eaLnBrk="1" latinLnBrk="0" hangingPunct="1">
        <a:spcBef>
          <a:spcPts val="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10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63140" indent="-205740" algn="l" defTabSz="411480" rtl="0" eaLnBrk="1" latinLnBrk="0" hangingPunct="1">
        <a:spcBef>
          <a:spcPts val="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10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ts val="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10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ts val="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10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ts val="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10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E781D65-2718-4573-AFBE-729702BBE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F25318B-9D55-429C-BA26-6D50A7883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7EDD8E-69BC-42E0-90B6-EE8D75FF84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EFF19-3A27-4234-90D1-9D9A42018023}" type="datetimeFigureOut">
              <a:rPr lang="nl-NL" smtClean="0"/>
              <a:t>25-3-2022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455F37-3D4A-44EF-9A31-8C2B133069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DF3A71-6329-40AA-9960-DEAF422AF4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F649D-F98C-40CF-BA98-DE137FB4C5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721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chrift, pen, pagina, bril, tekst, aantekeningen, schrijven, schrijfblok, lijndocument">
            <a:extLst>
              <a:ext uri="{FF2B5EF4-FFF2-40B4-BE49-F238E27FC236}">
                <a16:creationId xmlns:a16="http://schemas.microsoft.com/office/drawing/2014/main" id="{5F8474C1-2E36-45F0-8318-7062853F6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3" y="3003258"/>
            <a:ext cx="6098098" cy="406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este toetsenbord - Top 10 toetsenborden 2022 | BestGekozen">
            <a:extLst>
              <a:ext uri="{FF2B5EF4-FFF2-40B4-BE49-F238E27FC236}">
                <a16:creationId xmlns:a16="http://schemas.microsoft.com/office/drawing/2014/main" id="{336CD7F3-7F50-4169-B638-1FCCF9AC1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4640"/>
            <a:ext cx="6095995" cy="342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2ACA828-DC7C-45B4-8ED5-F19AA6E01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922" y="5506704"/>
            <a:ext cx="5006150" cy="903549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F4ED8062-4687-4D2E-8EFB-28BBAD1E12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7" y="1915848"/>
            <a:ext cx="6096003" cy="2825728"/>
          </a:xfrm>
        </p:spPr>
        <p:txBody>
          <a:bodyPr/>
          <a:lstStyle/>
          <a:p>
            <a:br>
              <a:rPr lang="nl-NL" dirty="0"/>
            </a:br>
            <a:r>
              <a:rPr lang="nl-NL" dirty="0"/>
              <a:t>Typen is het nieuwe schrijven!</a:t>
            </a:r>
            <a:br>
              <a:rPr lang="nl-NL" dirty="0"/>
            </a:br>
            <a:endParaRPr lang="nl-NL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F180BF2-BFD9-4196-90A1-9CA3CA272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7" y="3768258"/>
            <a:ext cx="6096003" cy="1562128"/>
          </a:xfrm>
        </p:spPr>
        <p:txBody>
          <a:bodyPr>
            <a:normAutofit/>
          </a:bodyPr>
          <a:lstStyle/>
          <a:p>
            <a:r>
              <a:rPr lang="nl-NL" dirty="0"/>
              <a:t>Beleidsvisie 2022-2023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070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888817A-B3C3-4034-9D9F-8AEECFA7A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7EC2B7-FD05-4937-82E2-F0107A235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1" y="648000"/>
            <a:ext cx="10751997" cy="5400000"/>
          </a:xfrm>
        </p:spPr>
        <p:txBody>
          <a:bodyPr>
            <a:normAutofit/>
          </a:bodyPr>
          <a:lstStyle/>
          <a:p>
            <a:pPr marL="0" indent="0" defTabSz="342900">
              <a:spcBef>
                <a:spcPct val="0"/>
              </a:spcBef>
              <a:buNone/>
            </a:pPr>
            <a:r>
              <a:rPr lang="nl-NL" sz="2700" dirty="0">
                <a:latin typeface="+mj-lt"/>
                <a:ea typeface="+mj-ea"/>
                <a:cs typeface="+mj-cs"/>
              </a:rPr>
              <a:t>Het CBT</a:t>
            </a:r>
          </a:p>
          <a:p>
            <a:pPr>
              <a:buFont typeface="Arial" panose="020B0604020202020204" pitchFamily="34" charset="0"/>
              <a:buChar char="•"/>
            </a:pPr>
            <a:endParaRPr lang="nl-NL" i="1" dirty="0"/>
          </a:p>
          <a:p>
            <a:pPr marL="0" indent="0">
              <a:buNone/>
            </a:pPr>
            <a:r>
              <a:rPr lang="nl-NL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Als gevolg van de daling van de afgenomen examens komt de continuïteit van de vereniging onder druk te staan. </a:t>
            </a:r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i="1" dirty="0"/>
              <a:t>Vragen die hierbij gesteld kunnen worden:</a:t>
            </a:r>
          </a:p>
          <a:p>
            <a:pPr marL="0" indent="0">
              <a:buNone/>
            </a:pPr>
            <a:endParaRPr lang="nl-NL" i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800" i="1" dirty="0">
                <a:solidFill>
                  <a:srgbClr val="00B050"/>
                </a:solidFill>
              </a:rPr>
              <a:t>Waarom het CBT?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800" i="1" dirty="0">
                <a:solidFill>
                  <a:srgbClr val="00B050"/>
                </a:solidFill>
              </a:rPr>
              <a:t>Waarvoor en voor wie zou het CBT belangrijk moeten zijn?</a:t>
            </a:r>
          </a:p>
          <a:p>
            <a:pPr marL="0" indent="0">
              <a:buNone/>
            </a:pPr>
            <a:endParaRPr lang="nl-NL" sz="1400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8F3436E-7789-4DE2-989D-B5FFD24CE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092" y="2972588"/>
            <a:ext cx="3707934" cy="255677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7A13263-CE6F-4133-AAA4-E3B8EA688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1" y="6115574"/>
            <a:ext cx="1607959" cy="74218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F1FD17A-7F4D-4A83-B7F3-44A5A6749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1" y="6210000"/>
            <a:ext cx="2133962" cy="38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4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2DB4AD5-B1D9-4B1F-9299-897D3DDF2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45A3B7-00A1-46B6-A4A7-3579AE16E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1" y="648000"/>
            <a:ext cx="10751997" cy="5400000"/>
          </a:xfrm>
        </p:spPr>
        <p:txBody>
          <a:bodyPr/>
          <a:lstStyle/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endParaRPr lang="nl-NL" i="1" dirty="0"/>
          </a:p>
          <a:p>
            <a:r>
              <a:rPr lang="nl-NL" i="1" dirty="0"/>
              <a:t>Typevaardigheid centraal</a:t>
            </a:r>
          </a:p>
          <a:p>
            <a:pPr marL="668656" lvl="2">
              <a:buClr>
                <a:srgbClr val="F37322"/>
              </a:buClr>
              <a:buFont typeface="Arial" panose="020B0604020202020204" pitchFamily="34" charset="0"/>
              <a:buChar char="•"/>
            </a:pPr>
            <a:r>
              <a:rPr lang="nl-NL" sz="1740" i="1" dirty="0">
                <a:solidFill>
                  <a:srgbClr val="0048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Aandacht via sociale media</a:t>
            </a:r>
          </a:p>
          <a:p>
            <a:pPr marL="668656" lvl="2">
              <a:buClr>
                <a:srgbClr val="F37322"/>
              </a:buClr>
              <a:buFont typeface="Arial" panose="020B0604020202020204" pitchFamily="34" charset="0"/>
              <a:buChar char="•"/>
            </a:pPr>
            <a:r>
              <a:rPr lang="nl-NL" sz="1740" i="1" dirty="0">
                <a:solidFill>
                  <a:srgbClr val="0048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Belangenbehartiging</a:t>
            </a:r>
          </a:p>
          <a:p>
            <a:pPr marL="668656" lvl="2">
              <a:buClr>
                <a:srgbClr val="F37322"/>
              </a:buClr>
              <a:buFont typeface="Arial" panose="020B0604020202020204" pitchFamily="34" charset="0"/>
              <a:buChar char="•"/>
            </a:pPr>
            <a:r>
              <a:rPr lang="nl-NL" sz="1740" i="1" dirty="0">
                <a:solidFill>
                  <a:srgbClr val="0048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Publicaties voor leerkrachten en ouders</a:t>
            </a:r>
          </a:p>
          <a:p>
            <a:pPr marL="668656" lvl="2">
              <a:buClr>
                <a:srgbClr val="F37322"/>
              </a:buClr>
              <a:buFont typeface="Arial" panose="020B0604020202020204" pitchFamily="34" charset="0"/>
              <a:buChar char="•"/>
            </a:pPr>
            <a:r>
              <a:rPr lang="nl-NL" sz="1740" i="1" dirty="0">
                <a:solidFill>
                  <a:srgbClr val="0048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Evenementen conferenties organiseren</a:t>
            </a:r>
          </a:p>
          <a:p>
            <a:pPr marL="668656" lvl="2">
              <a:buClr>
                <a:srgbClr val="F37322"/>
              </a:buClr>
              <a:buFont typeface="Arial" panose="020B0604020202020204" pitchFamily="34" charset="0"/>
              <a:buChar char="•"/>
            </a:pPr>
            <a:r>
              <a:rPr lang="nl-NL" sz="1740" i="1" dirty="0">
                <a:solidFill>
                  <a:srgbClr val="0048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Belang van typen bij iedereen kenbaar maken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0DCE84A-84D3-485E-A080-9024EA7D4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98" y="6048000"/>
            <a:ext cx="1607959" cy="64775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A094787-DB9F-405F-921E-E93E67917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1" y="6210000"/>
            <a:ext cx="2133962" cy="38515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777409-AD86-4461-9B98-DF75C354F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614" y="3722256"/>
            <a:ext cx="4754041" cy="201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4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1D8EB-B29D-4C29-AA43-55D8BCCA1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382C61-F5A8-470D-B5CA-747AB7196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1" y="648000"/>
            <a:ext cx="10751997" cy="5400000"/>
          </a:xfrm>
        </p:spPr>
        <p:txBody>
          <a:bodyPr/>
          <a:lstStyle/>
          <a:p>
            <a:pPr marL="0" indent="0" defTabSz="342900">
              <a:spcBef>
                <a:spcPct val="0"/>
              </a:spcBef>
              <a:buNone/>
            </a:pPr>
            <a:r>
              <a:rPr lang="nl-NL" sz="2700" dirty="0">
                <a:latin typeface="+mj-lt"/>
                <a:ea typeface="+mj-ea"/>
                <a:cs typeface="+mj-cs"/>
              </a:rPr>
              <a:t>Opleiders opleiden</a:t>
            </a:r>
          </a:p>
          <a:p>
            <a:pPr marL="0" indent="0">
              <a:buNone/>
            </a:pPr>
            <a:endParaRPr lang="nl-NL" i="1" dirty="0"/>
          </a:p>
          <a:p>
            <a:r>
              <a:rPr lang="nl-NL" i="1" dirty="0">
                <a:latin typeface="Calibri" panose="020F0502020204030204" pitchFamily="34" charset="0"/>
                <a:cs typeface="Calibri" panose="020F0502020204030204" pitchFamily="34" charset="0"/>
              </a:rPr>
              <a:t>Aandacht voor de vakleerkracht</a:t>
            </a:r>
          </a:p>
          <a:p>
            <a:r>
              <a:rPr lang="nl-NL" i="1" dirty="0">
                <a:latin typeface="Calibri" panose="020F0502020204030204" pitchFamily="34" charset="0"/>
                <a:cs typeface="Calibri" panose="020F0502020204030204" pitchFamily="34" charset="0"/>
              </a:rPr>
              <a:t>Professionaliteit en specialisme</a:t>
            </a:r>
          </a:p>
          <a:p>
            <a:r>
              <a:rPr lang="nl-NL" i="1" dirty="0">
                <a:latin typeface="Calibri" panose="020F0502020204030204" pitchFamily="34" charset="0"/>
                <a:cs typeface="Calibri" panose="020F0502020204030204" pitchFamily="34" charset="0"/>
              </a:rPr>
              <a:t>Bij- en nascholing</a:t>
            </a:r>
          </a:p>
          <a:p>
            <a:r>
              <a:rPr lang="nl-NL" i="1" dirty="0">
                <a:latin typeface="Calibri" panose="020F0502020204030204" pitchFamily="34" charset="0"/>
                <a:cs typeface="Calibri" panose="020F0502020204030204" pitchFamily="34" charset="0"/>
              </a:rPr>
              <a:t>Workshops</a:t>
            </a:r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340B20D-3D09-48E1-88E5-D68A3B756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98" y="6048000"/>
            <a:ext cx="1607959" cy="64775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6905A3C-F935-4266-90EB-A9FCE5A0C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1" y="6210000"/>
            <a:ext cx="2133962" cy="38515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7C2ADAA-21DC-453A-897D-3BE10AB1F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187" y="1944000"/>
            <a:ext cx="4310193" cy="287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88895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FB8757-443D-4AF2-91C5-388ED5AD2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E9B500-DDC9-464D-8C95-13D1500EA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999" y="648000"/>
            <a:ext cx="10751997" cy="5400000"/>
          </a:xfrm>
        </p:spPr>
        <p:txBody>
          <a:bodyPr/>
          <a:lstStyle/>
          <a:p>
            <a:pPr marL="0" indent="0" defTabSz="342900">
              <a:spcBef>
                <a:spcPct val="0"/>
              </a:spcBef>
              <a:buNone/>
            </a:pPr>
            <a:r>
              <a:rPr lang="nl-NL" sz="2700" dirty="0">
                <a:latin typeface="+mj-lt"/>
                <a:ea typeface="+mj-ea"/>
                <a:cs typeface="+mj-cs"/>
              </a:rPr>
              <a:t>Belangen van opleiders behartigen</a:t>
            </a:r>
          </a:p>
          <a:p>
            <a:endParaRPr lang="nl-NL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i="1" dirty="0">
                <a:latin typeface="Calibri" panose="020F0502020204030204" pitchFamily="34" charset="0"/>
                <a:cs typeface="Calibri" panose="020F0502020204030204" pitchFamily="34" charset="0"/>
              </a:rPr>
              <a:t>Kennis delen</a:t>
            </a:r>
          </a:p>
          <a:p>
            <a:r>
              <a:rPr lang="nl-NL" i="1" dirty="0">
                <a:latin typeface="Calibri" panose="020F0502020204030204" pitchFamily="34" charset="0"/>
                <a:cs typeface="Calibri" panose="020F0502020204030204" pitchFamily="34" charset="0"/>
              </a:rPr>
              <a:t>Ontwikkelingen in het onderwijs signaleren en daarop inspelen</a:t>
            </a:r>
          </a:p>
          <a:p>
            <a:r>
              <a:rPr lang="nl-NL" i="1" dirty="0"/>
              <a:t>Eensluidend typediploma: voor iedereen gelijk</a:t>
            </a:r>
            <a:endParaRPr lang="nl-NL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/>
          </a:p>
        </p:txBody>
      </p:sp>
      <p:pic>
        <p:nvPicPr>
          <p:cNvPr id="4104" name="Picture 8" descr="Diploma's - Accent Praktijkonderwijs">
            <a:extLst>
              <a:ext uri="{FF2B5EF4-FFF2-40B4-BE49-F238E27FC236}">
                <a16:creationId xmlns:a16="http://schemas.microsoft.com/office/drawing/2014/main" id="{E1D77295-4604-404F-9BCB-19FC78D0C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4" y="758175"/>
            <a:ext cx="3442292" cy="229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11791A3-145E-4B1E-A4B6-A5A4A5757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008" y="3429000"/>
            <a:ext cx="7519984" cy="206777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B1E4193-7737-46B0-AC1F-A524CECA3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94" y="6165958"/>
            <a:ext cx="1607959" cy="64775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9AB7B74-9BB0-41EC-9658-0CF5EC90A4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01" y="6210000"/>
            <a:ext cx="2133962" cy="38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5245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A5BBB8-CA7C-4036-830B-3F0A514D6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18D379-246C-4564-8AF9-D2F67B57E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1" y="648000"/>
            <a:ext cx="10751997" cy="5400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b="1" i="1" dirty="0"/>
              <a:t>	</a:t>
            </a:r>
          </a:p>
          <a:p>
            <a:pPr marL="0" indent="0">
              <a:buNone/>
            </a:pPr>
            <a:r>
              <a:rPr lang="nl-NL" b="1" i="1" dirty="0">
                <a:latin typeface="Calibri" panose="020F0502020204030204" pitchFamily="34" charset="0"/>
                <a:cs typeface="Calibri" panose="020F0502020204030204" pitchFamily="34" charset="0"/>
              </a:rPr>
              <a:t>Sterk collectief</a:t>
            </a:r>
          </a:p>
          <a:p>
            <a:pPr marL="285750" lvl="1" indent="-285750">
              <a:buClr>
                <a:srgbClr val="F37322"/>
              </a:buClr>
              <a:buFont typeface="Arial" panose="020B0604020202020204" pitchFamily="34" charset="0"/>
              <a:buChar char="•"/>
            </a:pPr>
            <a:r>
              <a:rPr lang="nl-NL" sz="1900" i="1" dirty="0">
                <a:solidFill>
                  <a:srgbClr val="0048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Uniformiteit in normering van examens;</a:t>
            </a:r>
          </a:p>
          <a:p>
            <a:pPr marL="285750" lvl="1" indent="-285750">
              <a:buClr>
                <a:srgbClr val="F37322"/>
              </a:buClr>
              <a:buFont typeface="Arial" panose="020B0604020202020204" pitchFamily="34" charset="0"/>
              <a:buChar char="•"/>
            </a:pPr>
            <a:r>
              <a:rPr lang="nl-NL" sz="1900" i="1" dirty="0">
                <a:solidFill>
                  <a:srgbClr val="0048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Typeles op school als onderdeel van het curriculum;  </a:t>
            </a:r>
          </a:p>
          <a:p>
            <a:pPr marL="285750" lvl="1" indent="-285750">
              <a:buClr>
                <a:srgbClr val="F37322"/>
              </a:buClr>
              <a:buFont typeface="Arial" panose="020B0604020202020204" pitchFamily="34" charset="0"/>
              <a:buChar char="•"/>
            </a:pPr>
            <a:r>
              <a:rPr lang="nl-NL" sz="1900" i="1" dirty="0">
                <a:solidFill>
                  <a:srgbClr val="0048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Typedocent als ondernemer in brede zin faciliteren; </a:t>
            </a:r>
          </a:p>
          <a:p>
            <a:pPr marL="285750" lvl="1" indent="-285750">
              <a:buClr>
                <a:srgbClr val="F37322"/>
              </a:buClr>
              <a:buFont typeface="Arial" panose="020B0604020202020204" pitchFamily="34" charset="0"/>
              <a:buChar char="•"/>
            </a:pPr>
            <a:r>
              <a:rPr lang="nl-NL" sz="1900" i="1" dirty="0">
                <a:solidFill>
                  <a:srgbClr val="0048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Belangenbehartiging voor leden.</a:t>
            </a:r>
          </a:p>
          <a:p>
            <a:pPr marL="285750" indent="-285750">
              <a:buFontTx/>
              <a:buChar char="-"/>
            </a:pPr>
            <a:endParaRPr lang="nl-NL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b="1" i="1" dirty="0">
                <a:latin typeface="Calibri" panose="020F0502020204030204" pitchFamily="34" charset="0"/>
                <a:cs typeface="Calibri" panose="020F0502020204030204" pitchFamily="34" charset="0"/>
              </a:rPr>
              <a:t>Onafhankelijkheid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i="1" dirty="0">
                <a:latin typeface="Calibri" panose="020F0502020204030204" pitchFamily="34" charset="0"/>
                <a:cs typeface="Calibri" panose="020F0502020204030204" pitchFamily="34" charset="0"/>
              </a:rPr>
              <a:t>Zonder winstoogmerk;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i="1" dirty="0">
                <a:latin typeface="Calibri" panose="020F0502020204030204" pitchFamily="34" charset="0"/>
                <a:cs typeface="Calibri" panose="020F0502020204030204" pitchFamily="34" charset="0"/>
              </a:rPr>
              <a:t>Voor en door leden;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i="1" dirty="0">
                <a:latin typeface="Calibri" panose="020F0502020204030204" pitchFamily="34" charset="0"/>
                <a:cs typeface="Calibri" panose="020F0502020204030204" pitchFamily="34" charset="0"/>
              </a:rPr>
              <a:t>Samenwerking met alle aanbieders van typelessen.</a:t>
            </a:r>
          </a:p>
          <a:p>
            <a:pPr marL="285750" indent="-285750">
              <a:buFontTx/>
              <a:buChar char="-"/>
            </a:pPr>
            <a:endParaRPr lang="nl-NL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b="1" i="1" dirty="0">
                <a:latin typeface="Calibri" panose="020F0502020204030204" pitchFamily="34" charset="0"/>
                <a:cs typeface="Calibri" panose="020F0502020204030204" pitchFamily="34" charset="0"/>
              </a:rPr>
              <a:t>Kenniscentrum Kwaliteit-Kennis-Kunde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 dirty="0">
                <a:latin typeface="Calibri" panose="020F0502020204030204" pitchFamily="34" charset="0"/>
                <a:cs typeface="Calibri" panose="020F0502020204030204" pitchFamily="34" charset="0"/>
              </a:rPr>
              <a:t>Kwaliteit waarborgen: keurmerk opleiders;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 dirty="0">
                <a:latin typeface="Calibri" panose="020F0502020204030204" pitchFamily="34" charset="0"/>
                <a:cs typeface="Calibri" panose="020F0502020204030204" pitchFamily="34" charset="0"/>
              </a:rPr>
              <a:t>Kennis delen;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 dirty="0">
                <a:latin typeface="Calibri" panose="020F0502020204030204" pitchFamily="34" charset="0"/>
                <a:cs typeface="Calibri" panose="020F0502020204030204" pitchFamily="34" charset="0"/>
              </a:rPr>
              <a:t>Examens blijven innoveren;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 dirty="0">
                <a:latin typeface="Calibri" panose="020F0502020204030204" pitchFamily="34" charset="0"/>
                <a:cs typeface="Calibri" panose="020F0502020204030204" pitchFamily="34" charset="0"/>
              </a:rPr>
              <a:t>Ondernemerschap faciliteren.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3DE46B8-1C48-4AF8-847D-F00E4CF5D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155" y="2584988"/>
            <a:ext cx="3072603" cy="307260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195E970-2400-4769-96A8-CE77123B0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543" y="1024240"/>
            <a:ext cx="3100216" cy="207094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9877496-3C84-4C1A-8CDA-B01729343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94" y="6165958"/>
            <a:ext cx="1607959" cy="64775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A2D4284-3DFA-464D-95DE-DF532F7D93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01" y="6210000"/>
            <a:ext cx="2133962" cy="38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39245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5A69BF-F294-47C6-9415-0A48678CD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46B851-2EA6-4F8B-B11D-F295FA9B9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5480" y="648000"/>
            <a:ext cx="10746518" cy="5400000"/>
          </a:xfrm>
        </p:spPr>
        <p:txBody>
          <a:bodyPr/>
          <a:lstStyle/>
          <a:p>
            <a:pPr marL="0" indent="0" defTabSz="342900">
              <a:spcBef>
                <a:spcPct val="0"/>
              </a:spcBef>
              <a:buNone/>
            </a:pPr>
            <a:r>
              <a:rPr lang="nl-NL" sz="2700" dirty="0">
                <a:latin typeface="+mj-lt"/>
                <a:ea typeface="+mj-ea"/>
                <a:cs typeface="+mj-cs"/>
              </a:rPr>
              <a:t>Doe je mee?</a:t>
            </a:r>
          </a:p>
          <a:p>
            <a:pPr marL="0" indent="0">
              <a:buNone/>
            </a:pPr>
            <a:endParaRPr lang="nl-NL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2000" i="1" dirty="0">
                <a:latin typeface="Calibri" panose="020F0502020204030204" pitchFamily="34" charset="0"/>
                <a:cs typeface="Calibri" panose="020F0502020204030204" pitchFamily="34" charset="0"/>
              </a:rPr>
              <a:t> Om de ideeën te kunnen uitwerken vragen </a:t>
            </a:r>
          </a:p>
          <a:p>
            <a:pPr marL="0" indent="0">
              <a:buNone/>
            </a:pPr>
            <a:r>
              <a:rPr lang="nl-NL" sz="2000" i="1" dirty="0">
                <a:latin typeface="Calibri" panose="020F0502020204030204" pitchFamily="34" charset="0"/>
                <a:cs typeface="Calibri" panose="020F0502020204030204" pitchFamily="34" charset="0"/>
              </a:rPr>
              <a:t> wij jullie hulp en ondersteuning.</a:t>
            </a:r>
          </a:p>
          <a:p>
            <a:pPr marL="0" indent="0">
              <a:buNone/>
            </a:pPr>
            <a:r>
              <a:rPr lang="nl-NL" sz="2000" i="1" dirty="0">
                <a:latin typeface="Calibri" panose="020F0502020204030204" pitchFamily="34" charset="0"/>
                <a:cs typeface="Calibri" panose="020F0502020204030204" pitchFamily="34" charset="0"/>
              </a:rPr>
              <a:t> Meld je aan om mee te helpen het </a:t>
            </a:r>
          </a:p>
          <a:p>
            <a:pPr marL="0" indent="0">
              <a:buNone/>
            </a:pPr>
            <a:r>
              <a:rPr lang="nl-NL" sz="2000" i="1" dirty="0">
                <a:latin typeface="Calibri" panose="020F0502020204030204" pitchFamily="34" charset="0"/>
                <a:cs typeface="Calibri" panose="020F0502020204030204" pitchFamily="34" charset="0"/>
              </a:rPr>
              <a:t> CBT toekomstbestendig te maken.</a:t>
            </a:r>
          </a:p>
          <a:p>
            <a:endParaRPr lang="nl-NL" dirty="0"/>
          </a:p>
        </p:txBody>
      </p:sp>
      <p:pic>
        <p:nvPicPr>
          <p:cNvPr id="1026" name="Picture 2" descr="Happy Power Coaching - Spreker WERKGELUK &amp; Executive (Team)Coach">
            <a:extLst>
              <a:ext uri="{FF2B5EF4-FFF2-40B4-BE49-F238E27FC236}">
                <a16:creationId xmlns:a16="http://schemas.microsoft.com/office/drawing/2014/main" id="{43F969D1-014B-49A8-BDC0-ED596EF7F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998" y="2310606"/>
            <a:ext cx="3355595" cy="33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F241EDF-D018-463F-9ABD-211B65122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995" y="922100"/>
            <a:ext cx="3355596" cy="138850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C2A5AA5-DBEE-4BD8-ACB8-B03B2D871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94" y="6165958"/>
            <a:ext cx="1607959" cy="64775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73E4A5F-DAF4-484E-AB4D-4BD9150D41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01" y="6210000"/>
            <a:ext cx="2133962" cy="38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70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D1B75F-955A-40BC-9AA1-2014BAC96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901A48-2698-43B3-A47E-22B8D96FF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2" y="648000"/>
            <a:ext cx="10751996" cy="5400000"/>
          </a:xfrm>
        </p:spPr>
        <p:txBody>
          <a:bodyPr/>
          <a:lstStyle/>
          <a:p>
            <a:pPr marL="0" indent="0">
              <a:buNone/>
            </a:pPr>
            <a:endParaRPr lang="nl-NL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2000" i="1" dirty="0"/>
          </a:p>
          <a:p>
            <a:pPr marL="0" indent="0">
              <a:buNone/>
            </a:pPr>
            <a:endParaRPr lang="nl-NL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2000" i="1" dirty="0"/>
          </a:p>
          <a:p>
            <a:pPr marL="0" indent="0">
              <a:buNone/>
            </a:pPr>
            <a:endParaRPr lang="nl-NL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2000" i="1" dirty="0"/>
          </a:p>
          <a:p>
            <a:pPr marL="0" indent="0">
              <a:buNone/>
            </a:pPr>
            <a:endParaRPr lang="nl-NL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nl-NL" sz="2800" i="1" dirty="0"/>
              <a:t>	</a:t>
            </a:r>
            <a:r>
              <a:rPr lang="nl-NL" sz="2800" i="1" dirty="0">
                <a:latin typeface="Calibri" panose="020F0502020204030204" pitchFamily="34" charset="0"/>
                <a:cs typeface="Calibri" panose="020F0502020204030204" pitchFamily="34" charset="0"/>
              </a:rPr>
              <a:t>Typevaardigheid en het CBT op de kaart!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85EDC4D-AECB-4A1A-AA6E-ABBA9B7CD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552" y="1481006"/>
            <a:ext cx="5108896" cy="92598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BAC4543-87F1-48D2-9F8A-027EDEB3B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4" y="6165958"/>
            <a:ext cx="1607959" cy="64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mels">
  <a:themeElements>
    <a:clrScheme name="Aangepast DIGIT">
      <a:dk1>
        <a:sysClr val="windowText" lastClr="000000"/>
      </a:dk1>
      <a:lt1>
        <a:sysClr val="window" lastClr="FFFFFF"/>
      </a:lt1>
      <a:dk2>
        <a:srgbClr val="17406D"/>
      </a:dk2>
      <a:lt2>
        <a:srgbClr val="FFE9C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emel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orbeeldsheets Fundament  -  Alleen-lezen" id="{64E52A38-F667-6F4F-B7A9-E2034FFAB796}" vid="{4FC6F95C-B669-CF43-B801-F876AAF74F9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 DIGIT-po powerpoint</Template>
  <TotalTime>135</TotalTime>
  <Words>217</Words>
  <Application>Microsoft Office PowerPoint</Application>
  <PresentationFormat>Breedbeeld</PresentationFormat>
  <Paragraphs>60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Wingdings</vt:lpstr>
      <vt:lpstr>Hemels</vt:lpstr>
      <vt:lpstr>Kantoorthema</vt:lpstr>
      <vt:lpstr> Typen is het nieuwe schrijven!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DIGIT-PO Typen is het nieuwe schrijven!</dc:title>
  <dc:creator>Maarten van Sprang</dc:creator>
  <cp:lastModifiedBy>Joeke Spierings</cp:lastModifiedBy>
  <cp:revision>17</cp:revision>
  <dcterms:created xsi:type="dcterms:W3CDTF">2022-03-18T09:39:09Z</dcterms:created>
  <dcterms:modified xsi:type="dcterms:W3CDTF">2022-03-25T08:32:42Z</dcterms:modified>
</cp:coreProperties>
</file>